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51435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  <p:embeddedFont>
      <p:font typeface="Merriweather"/>
      <p:regular r:id="rId124"/>
      <p:bold r:id="rId125"/>
      <p:italic r:id="rId126"/>
      <p:boldItalic r:id="rId1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27" Type="http://schemas.openxmlformats.org/officeDocument/2006/relationships/font" Target="fonts/Merriweather-boldItalic.fntdata"/><Relationship Id="rId126" Type="http://schemas.openxmlformats.org/officeDocument/2006/relationships/font" Target="fonts/Merriweather-italic.fntdata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125" Type="http://schemas.openxmlformats.org/officeDocument/2006/relationships/font" Target="fonts/Merriweather-bold.fntdata"/><Relationship Id="rId29" Type="http://schemas.openxmlformats.org/officeDocument/2006/relationships/slide" Target="slides/slide24.xml"/><Relationship Id="rId124" Type="http://schemas.openxmlformats.org/officeDocument/2006/relationships/font" Target="fonts/Merriweather-regular.fntdata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0b6e8eeb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0b6e8eeb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6b3e3b3d41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6b3e3b3d41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b3e3b3d4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b3e3b3d4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6b3e3b3d4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5" name="Google Shape;725;g6b3e3b3d4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6b3e3b3d41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6b3e3b3d41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6b3e3b3d41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6b3e3b3d41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6b3e3b3d4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Google Shape;744;g6b3e3b3d4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6b3e3b3d41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6b3e3b3d41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6b3e3b3d41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6b3e3b3d41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a8534fac4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a8534fac4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6b3e3b3d4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6b3e3b3d4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0b6e8eebe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70b6e8eebe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6b4e578465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6b4e5784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6b4e57846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6b4e57846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6b3e3b3d41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6b3e3b3d41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575b2714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575b2714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https://docs.google.com/forms/d/1Lz_Hfll2zk3LfrN9oj2tkU-9pMVALU0k1JWd8WRJC94/</a:t>
            </a:r>
            <a:endParaRPr sz="1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6b3e3b3d4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6b3e3b3d4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0b6e8eebe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0b6e8eebe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0b6e8eebe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0b6e8eebe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0b6e8eeb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0b6e8eeb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0b6e8eeb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0b6e8eeb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b6e8eebe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b6e8eebe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b6e8eeb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b6e8eeb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0b6e8eeb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0b6e8eeb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70b6e8eebe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70b6e8eebe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b4e57846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b4e57846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0b6e8eebe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0b6e8eebe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b19451cf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b19451cf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f41b2f01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f41b2f01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8534fac4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8534fac4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8534fac4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8534fac4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f41b2f01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f41b2f01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0b6e8eebe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0b6e8eebe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0b6e8eebe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0b6e8eebe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6b19451cf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6b19451cf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6b3e3b3d4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6b3e3b3d4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b6e8eeb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b6e8eeb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6b3e3b3d41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6b3e3b3d41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a8534fac4a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a8534fac4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b3e3b3d41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b3e3b3d41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6b3e3b3d41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6b3e3b3d41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70b6e8eeb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70b6e8eeb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b19451cf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b19451cf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0b6e8eeb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70b6e8eeb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0b6e8eebe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0b6e8eebe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0b6e8eebe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0b6e8eebe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0b6e8eebe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0b6e8eebe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0b6e8eebe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0b6e8eebe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0b6e8eebe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0b6e8eebe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6b2dc9b17c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6b2dc9b17c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6d40e7d62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6d40e7d62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6d40e7d6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6d40e7d6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6d40e7d6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6d40e7d6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6d40e7d62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6d40e7d62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d40e7d62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d40e7d62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b3e3b3d4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b3e3b3d4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b2dc9b17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b2dc9b17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6b3e3b3d4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6b3e3b3d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0b6e8eeb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0b6e8eeb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b2dc9b17c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b2dc9b17c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6b3e3b3d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6b3e3b3d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6b3e3b3d41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6b3e3b3d41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6b3e3b3d41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6b3e3b3d41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a8534fac4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a8534fac4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6b4e578465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6b4e578465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a8534fac4a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a8534fac4a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a8534fac4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a8534fac4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b4e578465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b4e578465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a8534fac4a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a8534fac4a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b6e8eebe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b6e8eebe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a8534fac4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a8534fac4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a8534fac4a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a8534fac4a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6b4e578465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6b4e5784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6b4e57846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6b4e57846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6b4e57846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6b4e57846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6b3e3b3d41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6b3e3b3d41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6b3e3b3d4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6b3e3b3d4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6b3e3b3d41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6b3e3b3d41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6b3e3b3d41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6b3e3b3d41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6b3e3b3d41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6b3e3b3d41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0b6e8eeb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0b6e8eeb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6b3e3b3d4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6b3e3b3d4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6b3e3b3d41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6b3e3b3d41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6b3e3b3d41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6b3e3b3d4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6b3e3b3d41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6b3e3b3d41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6b3e3b3d41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6b3e3b3d41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6b3e3b3d41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6b3e3b3d41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b3e3b3d4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b3e3b3d4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6b3e3b3d41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6b3e3b3d41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b3e3b3d41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b3e3b3d41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b3e3b3d41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b3e3b3d41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0b6e8eeb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0b6e8eeb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6b3e3b3d4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6b3e3b3d4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6b3e3b3d41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6b3e3b3d41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6b3e3b3d41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6b3e3b3d41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6b3e3b3d4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6b3e3b3d4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6b3e3b3d41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6b3e3b3d41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8534fac4a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8534fac4a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a8534fac4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a8534fac4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8534fac4a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8534fac4a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a8534fac4a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a8534fac4a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a8534fac4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a8534fac4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0b6e8eeb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0b6e8eeb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b3e3b3d4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b3e3b3d4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70b6e8eeb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70b6e8eeb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6b3e3b3d4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6b3e3b3d4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6b3e3b3d41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6b3e3b3d41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6b3e3b3d41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6b3e3b3d41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6b3e3b3d41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6b3e3b3d41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6b3e3b3d41_0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6b3e3b3d41_0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6b3e3b3d4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6b3e3b3d4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6b3e3b3d41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6b3e3b3d41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6b3e3b3d41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6b3e3b3d41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8.jp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9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81.jp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86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7.jp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7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7.jp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80.jpg"/><Relationship Id="rId4" Type="http://schemas.openxmlformats.org/officeDocument/2006/relationships/hyperlink" Target="http://www.youtube.com/watch?v=BrdBUw_TEKg" TargetMode="External"/><Relationship Id="rId5" Type="http://schemas.openxmlformats.org/officeDocument/2006/relationships/image" Target="../media/image88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82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8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jpg"/><Relationship Id="rId4" Type="http://schemas.openxmlformats.org/officeDocument/2006/relationships/image" Target="../media/image2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2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0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s://www.aisemnal.ro/home" TargetMode="External"/><Relationship Id="rId4" Type="http://schemas.openxmlformats.org/officeDocument/2006/relationships/hyperlink" Target="https://opencellid.org/#zoom=17&amp;lat=44.435587&amp;lon=26.04819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9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Relationship Id="rId4" Type="http://schemas.openxmlformats.org/officeDocument/2006/relationships/image" Target="../media/image49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1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5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9.png"/><Relationship Id="rId6" Type="http://schemas.openxmlformats.org/officeDocument/2006/relationships/image" Target="../media/image27.png"/><Relationship Id="rId7" Type="http://schemas.openxmlformats.org/officeDocument/2006/relationships/image" Target="../media/image6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://www.youtube.com/watch?v=OndWrKMADMI" TargetMode="External"/><Relationship Id="rId4" Type="http://schemas.openxmlformats.org/officeDocument/2006/relationships/image" Target="../media/image54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://www.youtube.com/watch?v=X08PCecU6nU" TargetMode="External"/><Relationship Id="rId4" Type="http://schemas.openxmlformats.org/officeDocument/2006/relationships/image" Target="../media/image52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7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3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1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2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2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2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2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2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2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6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62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6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www.speedtest.net/ookla-5g-map" TargetMode="External"/><Relationship Id="rId4" Type="http://schemas.openxmlformats.org/officeDocument/2006/relationships/image" Target="../media/image68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2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77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76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7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Relationship Id="rId3" Type="http://schemas.openxmlformats.org/officeDocument/2006/relationships/hyperlink" Target="https://ocw.cs.pub.ro/courses/isrm" TargetMode="External"/><Relationship Id="rId4" Type="http://schemas.openxmlformats.org/officeDocument/2006/relationships/hyperlink" Target="https://apps.nsnam.org/app/nr/" TargetMode="External"/><Relationship Id="rId5" Type="http://schemas.openxmlformats.org/officeDocument/2006/relationships/hyperlink" Target="https://github.com/telekom/5g-trace-visualizer" TargetMode="External"/><Relationship Id="rId6" Type="http://schemas.openxmlformats.org/officeDocument/2006/relationships/image" Target="../media/image7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66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7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2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72.jp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4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5.jp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9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2"/>
          <p:cNvSpPr txBox="1"/>
          <p:nvPr/>
        </p:nvSpPr>
        <p:spPr>
          <a:xfrm>
            <a:off x="311725" y="1415000"/>
            <a:ext cx="4075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Atenuarea semnalului - path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1350" y="2352675"/>
            <a:ext cx="4705350" cy="100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2"/>
          <p:cNvSpPr txBox="1"/>
          <p:nvPr/>
        </p:nvSpPr>
        <p:spPr>
          <a:xfrm>
            <a:off x="1047100" y="3827550"/>
            <a:ext cx="4075200" cy="10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 - path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 - path loss exponent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- distance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 - system losses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1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12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S.U.A. a interzis firmelor americane sa: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Vanda piese/resurse lui Huawei/ZTE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Sa foloseasca echipamente Huawei/ZTE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Australia, Noua Zeelanda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Canada, Marea Britanie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India, Suedia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Drama Huawei - Android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Propriul sistem de operare - Harmony OS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Google Play Store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325" y="1291175"/>
            <a:ext cx="3872675" cy="2038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11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113"/>
          <p:cNvSpPr txBox="1"/>
          <p:nvPr/>
        </p:nvSpPr>
        <p:spPr>
          <a:xfrm>
            <a:off x="474025" y="1542350"/>
            <a:ext cx="524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Ce are de-a face 5G-ul in toata povestea asta?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Cursa pentru suprematia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 investit semnificativ in dezvoltarea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american a investit mai mult in consolidarea retelei actuale de 4G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114"/>
          <p:cNvSpPr txBox="1"/>
          <p:nvPr/>
        </p:nvSpPr>
        <p:spPr>
          <a:xfrm>
            <a:off x="474025" y="1542350"/>
            <a:ext cx="524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Ce are de-a face 5G-ul in toata povestea asta?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Cursa pentru suprematia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 investit semnificativ in dezvoltarea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american a investit mai mult in consolidarea retelei actuale de 4G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Patente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sustine ca detine o treime din patentele pentru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9" name="Google Shape;729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325" y="1282075"/>
            <a:ext cx="3122674" cy="3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115"/>
          <p:cNvSpPr txBox="1"/>
          <p:nvPr/>
        </p:nvSpPr>
        <p:spPr>
          <a:xfrm>
            <a:off x="474025" y="1542350"/>
            <a:ext cx="524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Ce are de-a face 5G-ul in toata povestea asta?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Cursa pentru suprematia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 investit semnificativ in dezvoltarea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american a investit mai mult in consolidarea retelei actuale de 4G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Patente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sustine ca detine o treime din patentele pentru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Ericsson sustine ca UE detine cele mai multe patente pentru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1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1" name="Google Shape;74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450"/>
            <a:ext cx="9144001" cy="387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1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117"/>
          <p:cNvSpPr txBox="1"/>
          <p:nvPr/>
        </p:nvSpPr>
        <p:spPr>
          <a:xfrm>
            <a:off x="474025" y="1542350"/>
            <a:ext cx="524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Ce are de-a face 5G-ul in toata povestea asta?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Cursa pentru suprematia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 investit semnificativ in dezvoltarea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american a investit mai mult in consolidarea retelei actuale de 4G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Patente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sustine ca detine o treime din patentele pentru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Ericsson sustine ca UE detine cele mai multe patente pentru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Trump sustine ca S.U.A. sunt in spatele Chinei intr-o zi, dar inaintea lor peste cateva zile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</p:txBody>
      </p:sp>
      <p:sp>
        <p:nvSpPr>
          <p:cNvPr id="753" name="Google Shape;753;p118"/>
          <p:cNvSpPr txBox="1"/>
          <p:nvPr/>
        </p:nvSpPr>
        <p:spPr>
          <a:xfrm>
            <a:off x="488175" y="1591875"/>
            <a:ext cx="47967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Distrugerea planificată a sănătății în spatele rețelei de telefonie mobilă 5G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Alertă, risc major: Rețelele 5G aduc cancer, boli de inimă și moarte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Românii – cobai pentru multinaționale!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TRIPLETA MALEFICA: Celulare – antene GSM – HAARP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Apel urgent de trezire: 5G este un pericol pentru trup şi viaţă!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4" name="Google Shape;754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675" y="1291175"/>
            <a:ext cx="3554324" cy="2250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</p:txBody>
      </p:sp>
      <p:sp>
        <p:nvSpPr>
          <p:cNvPr id="760" name="Google Shape;760;p119"/>
          <p:cNvSpPr txBox="1"/>
          <p:nvPr/>
        </p:nvSpPr>
        <p:spPr>
          <a:xfrm>
            <a:off x="488175" y="1591875"/>
            <a:ext cx="4796700" cy="24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Supozitii: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Cancer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Modificari la nivelul ADN-ului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Deficit de invatare si de memorare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Boli neurologice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Potential efect negativ asupra insectelor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Absorb o energie mai mare -&gt; schimbare in comportament, morfologie din cauza cresterii temperaturii corporale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Radiatii non-ionizante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Radiatii ionizante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6" name="Google Shape;766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75" y="1292350"/>
            <a:ext cx="486965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1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</p:txBody>
      </p:sp>
      <p:pic>
        <p:nvPicPr>
          <p:cNvPr id="772" name="Google Shape;77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4475" y="1914275"/>
            <a:ext cx="4191000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9525" y="1300025"/>
            <a:ext cx="604616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1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</p:txBody>
      </p:sp>
      <p:sp>
        <p:nvSpPr>
          <p:cNvPr id="778" name="Google Shape;778;p122"/>
          <p:cNvSpPr txBox="1"/>
          <p:nvPr/>
        </p:nvSpPr>
        <p:spPr>
          <a:xfrm>
            <a:off x="781375" y="1661400"/>
            <a:ext cx="7184100" cy="23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Energia de ionizare pentru un atom de hidrogen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 = 2.179 x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10</a:t>
            </a:r>
            <a:r>
              <a:rPr baseline="30000" lang="en-GB">
                <a:solidFill>
                  <a:srgbClr val="222222"/>
                </a:solidFill>
                <a:highlight>
                  <a:srgbClr val="FFFFFF"/>
                </a:highlight>
              </a:rPr>
              <a:t>-18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Jouli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Unde electromagnetice - fotoni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Energia unui foton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 = h * f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 - constanta lui Planck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 = 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6.626176 x 10</a:t>
            </a:r>
            <a:r>
              <a:rPr baseline="30000" lang="en-GB">
                <a:solidFill>
                  <a:srgbClr val="222222"/>
                </a:solidFill>
                <a:highlight>
                  <a:srgbClr val="FFFFFF"/>
                </a:highlight>
              </a:rPr>
              <a:t>-34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 Jouli * secunde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f</a:t>
            </a:r>
            <a:r>
              <a:rPr lang="en-GB">
                <a:solidFill>
                  <a:srgbClr val="222222"/>
                </a:solidFill>
                <a:highlight>
                  <a:srgbClr val="FFFFFF"/>
                </a:highlight>
              </a:rPr>
              <a:t> = E / h = 3.000.000 GHz = 3.000 THz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Impactul asupra sanatatii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75" y="1292350"/>
            <a:ext cx="486965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1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Conspiratii</a:t>
            </a:r>
            <a:endParaRPr/>
          </a:p>
        </p:txBody>
      </p:sp>
      <p:pic>
        <p:nvPicPr>
          <p:cNvPr id="790" name="Google Shape;790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7350" y="1278025"/>
            <a:ext cx="2977926" cy="16651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124"/>
          <p:cNvSpPr txBox="1"/>
          <p:nvPr/>
        </p:nvSpPr>
        <p:spPr>
          <a:xfrm>
            <a:off x="311725" y="1577725"/>
            <a:ext cx="455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Conspiratie guvernamentala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Controlul mintii prin chip-uri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COVID-19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Oculta mondiala (NWO)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Instaurarea celui de-al patrulea Reich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Dezinformare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Vandalizarea antenelor 5G (incendiere) in Marea Britanie, S.U.A.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Reptilienii nu vor să-ți iei husă pentru telefon de pe https://catmobile.ro ?&#10;Nu știm, noi doar punem întrebări!&#10;&#10;Marile corporatii nu vor sa-ti iei husa pentru telefon? Nu stim, noi doar punem intrebari! &#10;&#10;Are Catmobile.ro cea mai mare selectie de huse si accesorii pentru telefon?&#10;Nu stim, noi doar punem intrebari. &#10;&#10;Totul e o conspiratie. &#10;&#10;Sau nu. &#10;&#10;Dar clar una din doua. &#10;Poate.&#10;&#10;Ne poti urmari si pe:&#10;Facebook: https://www.facebook.com/catmobile.ro&#10;Instagram: https://www.instagram.com/catmobile.ro/&#10;TikTok: https://www.tiktok.com/@catmobile&#10;&#10;Scenariu/Regie: Sector 7" id="792" name="Google Shape;792;p124" title="Catmobile.ro  - Noi doar punem întrebări - cu Ionuț Rusu &amp; Oreste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350" y="3049300"/>
            <a:ext cx="2527367" cy="1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Feedback</a:t>
            </a:r>
            <a:endParaRPr/>
          </a:p>
        </p:txBody>
      </p:sp>
      <p:pic>
        <p:nvPicPr>
          <p:cNvPr id="798" name="Google Shape;79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3012" y="1396475"/>
            <a:ext cx="2698025" cy="361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 vedem data viitoare</a:t>
            </a:r>
            <a:endParaRPr/>
          </a:p>
        </p:txBody>
      </p:sp>
      <p:pic>
        <p:nvPicPr>
          <p:cNvPr id="804" name="Google Shape;804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2875"/>
            <a:ext cx="9144000" cy="388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4"/>
          <p:cNvSpPr txBox="1"/>
          <p:nvPr/>
        </p:nvSpPr>
        <p:spPr>
          <a:xfrm>
            <a:off x="311725" y="1415000"/>
            <a:ext cx="40752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Atenuarea semnalului - free space path loss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2" name="Google Shape;14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4000" y="2297600"/>
            <a:ext cx="5429250" cy="158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Coliziuni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1050" y="1565300"/>
            <a:ext cx="7783526" cy="326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Coliziuni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700" y="1606025"/>
            <a:ext cx="3158675" cy="263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3425" y="1397300"/>
            <a:ext cx="5390550" cy="325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Accesul la mediu - FDMA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925" y="1609550"/>
            <a:ext cx="8839198" cy="295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Accesul la mediu - OFDMA (4G &amp; 5G)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063" y="1284100"/>
            <a:ext cx="845527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Accesul la mediu - OFDMA (4G &amp; 5G)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201" cy="36749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3800" y="1277025"/>
            <a:ext cx="5240316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Accesul la mediu - OFDMA (4G &amp; 5G)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7025"/>
            <a:ext cx="8839875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Accesul la mediu - NOMA (5G)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75" y="1297225"/>
            <a:ext cx="5453753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NOMA - superposition 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8050" y="1284700"/>
            <a:ext cx="4151461" cy="371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4"/>
          <p:cNvSpPr txBox="1"/>
          <p:nvPr/>
        </p:nvSpPr>
        <p:spPr>
          <a:xfrm>
            <a:off x="156600" y="1602075"/>
            <a:ext cx="1965900" cy="5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x1 = 1010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x2 = 0110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NOMA - superposition 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5"/>
          <p:cNvSpPr txBox="1"/>
          <p:nvPr/>
        </p:nvSpPr>
        <p:spPr>
          <a:xfrm>
            <a:off x="156600" y="1602075"/>
            <a:ext cx="22773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1 = 1010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x2 = 0110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1, a2 - power scaling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factors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1" name="Google Shape;21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8513" y="1323025"/>
            <a:ext cx="3931724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NOMA - superposition coding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36325" y="1602075"/>
            <a:ext cx="2248800" cy="17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x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= √a1 * x1 + 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√a2 * x2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000" y="1602075"/>
            <a:ext cx="4267200" cy="320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25" y="500925"/>
            <a:ext cx="87795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NOMA - SIC (Succesive Interference Cancelation)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50" y="1836600"/>
            <a:ext cx="8096250" cy="24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Modulatie</a:t>
            </a:r>
            <a:r>
              <a:rPr lang="en-GB"/>
              <a:t> - QAM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0" name="Google Shape;2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325" y="1277025"/>
            <a:ext cx="7272159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Modulatie - QAM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25" y="1284100"/>
            <a:ext cx="7482368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Modulatie - QAM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0"/>
          <p:cNvSpPr txBox="1"/>
          <p:nvPr/>
        </p:nvSpPr>
        <p:spPr>
          <a:xfrm>
            <a:off x="1103700" y="1768750"/>
            <a:ext cx="4075200" cy="1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Versiunile curente de 4G, 5G - 256 QAM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 viitor, 5G ar putea folosi 1024 QAM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3" name="Google Shape;24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0475" y="2621675"/>
            <a:ext cx="4177475" cy="211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MIMO (4G)</a:t>
            </a:r>
            <a:endParaRPr/>
          </a:p>
        </p:txBody>
      </p:sp>
      <p:pic>
        <p:nvPicPr>
          <p:cNvPr id="249" name="Google Shape;2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3725" y="1277025"/>
            <a:ext cx="5991225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Medii de transmisie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Cabluri coaxiale/torsadate (UTP)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Impuls electric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8675" y="1617300"/>
            <a:ext cx="4333650" cy="28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Massive </a:t>
            </a:r>
            <a:r>
              <a:rPr lang="en-GB"/>
              <a:t>MIMO (5G)</a:t>
            </a:r>
            <a:endParaRPr/>
          </a:p>
        </p:txBody>
      </p:sp>
      <p:pic>
        <p:nvPicPr>
          <p:cNvPr id="255" name="Google Shape;25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075" y="1277025"/>
            <a:ext cx="6602800" cy="3866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Massive MIMO (5G)</a:t>
            </a:r>
            <a:endParaRPr/>
          </a:p>
        </p:txBody>
      </p:sp>
      <p:sp>
        <p:nvSpPr>
          <p:cNvPr id="261" name="Google Shape;261;p43"/>
          <p:cNvSpPr txBox="1"/>
          <p:nvPr/>
        </p:nvSpPr>
        <p:spPr>
          <a:xfrm>
            <a:off x="466950" y="1606025"/>
            <a:ext cx="5865300" cy="30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Avantaje MIMO: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Capacitate de transmisie ridicata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Data rate ridicat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BER (Bit Error Rate) redus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Dezavantaje MIMO: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Complexitate computationala (DSP-uri mai avansate)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Consum de putere/resurse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Beamforming</a:t>
            </a:r>
            <a:endParaRPr/>
          </a:p>
        </p:txBody>
      </p:sp>
      <p:pic>
        <p:nvPicPr>
          <p:cNvPr id="267" name="Google Shape;2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25" y="1786050"/>
            <a:ext cx="8902951" cy="30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Standardizare</a:t>
            </a:r>
            <a:endParaRPr/>
          </a:p>
        </p:txBody>
      </p:sp>
      <p:sp>
        <p:nvSpPr>
          <p:cNvPr id="278" name="Google Shape;278;p46"/>
          <p:cNvSpPr txBox="1"/>
          <p:nvPr>
            <p:ph idx="1" type="body"/>
          </p:nvPr>
        </p:nvSpPr>
        <p:spPr>
          <a:xfrm>
            <a:off x="311700" y="1505700"/>
            <a:ext cx="3999900" cy="35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IEEE - Ethernet/WiFi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3GPP - Telecom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Orange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Vodafone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Telekom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RCS &amp; RDS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AT&amp;T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Verizon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T-Mobile</a:t>
            </a:r>
            <a:endParaRPr/>
          </a:p>
        </p:txBody>
      </p:sp>
      <p:pic>
        <p:nvPicPr>
          <p:cNvPr id="279" name="Google Shape;2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4400" y="1857175"/>
            <a:ext cx="4527601" cy="2463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Istoric telecom</a:t>
            </a:r>
            <a:endParaRPr/>
          </a:p>
        </p:txBody>
      </p:sp>
      <p:pic>
        <p:nvPicPr>
          <p:cNvPr id="285" name="Google Shape;28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100" y="1305325"/>
            <a:ext cx="2675850" cy="38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1G</a:t>
            </a:r>
            <a:endParaRPr/>
          </a:p>
        </p:txBody>
      </p:sp>
      <p:sp>
        <p:nvSpPr>
          <p:cNvPr id="291" name="Google Shape;291;p4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1980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Sistem analog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2.4 kbps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AMPS (Advanced Mobile Phone System)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Apeluri telefonice doar intr-o tara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Calitate audio slaba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Durata mica de viata a bateriei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Securitate inexistenta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Capacitate precara de handover</a:t>
            </a:r>
            <a:endParaRPr/>
          </a:p>
        </p:txBody>
      </p:sp>
      <p:pic>
        <p:nvPicPr>
          <p:cNvPr id="292" name="Google Shape;29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4100" y="1616600"/>
            <a:ext cx="2095500" cy="29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2G</a:t>
            </a:r>
            <a:endParaRPr/>
          </a:p>
        </p:txBody>
      </p:sp>
      <p:sp>
        <p:nvSpPr>
          <p:cNvPr id="298" name="Google Shape;298;p4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1990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GSM (Global System for Mobile Communications)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Semnal digital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64 kbps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SMS, MMS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Semnal digital puternic/arie de acoperire mare pentru o buna functionare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Procesarea datelor complexe: video</a:t>
            </a:r>
            <a:endParaRPr/>
          </a:p>
        </p:txBody>
      </p:sp>
      <p:pic>
        <p:nvPicPr>
          <p:cNvPr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8050" y="1574175"/>
            <a:ext cx="1543050" cy="266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2.5G &amp; 2.75G</a:t>
            </a:r>
            <a:endParaRPr/>
          </a:p>
        </p:txBody>
      </p:sp>
      <p:sp>
        <p:nvSpPr>
          <p:cNvPr id="305" name="Google Shape;305;p50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2.5G - GPRS (General Packet Radio Service)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64 - 144 kbps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Acces in internet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2003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2.75G - EDGE (Enhanced Data Rates for GSM Evolution)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400 - 800 kbps</a:t>
            </a:r>
            <a:endParaRPr/>
          </a:p>
        </p:txBody>
      </p:sp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4675" y="1395163"/>
            <a:ext cx="3190575" cy="329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3G &amp; 3.5G &amp; 3.75G</a:t>
            </a:r>
            <a:endParaRPr/>
          </a:p>
        </p:txBody>
      </p:sp>
      <p:sp>
        <p:nvSpPr>
          <p:cNvPr id="312" name="Google Shape;312;p51"/>
          <p:cNvSpPr txBox="1"/>
          <p:nvPr>
            <p:ph idx="1" type="body"/>
          </p:nvPr>
        </p:nvSpPr>
        <p:spPr>
          <a:xfrm>
            <a:off x="311700" y="1505700"/>
            <a:ext cx="3999900" cy="32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UMTS (Universal Mobile Telecommunications System)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CDMA200 (Code Division Multiple Access)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144 kbps - 2 Mbps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Smartphone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Latime de banda/rata de transfer mai mari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TV streaming/Mobile TV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Conferinte video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3.5G - HSPA (High Speed Packet Access)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14 Mbps</a:t>
            </a:r>
            <a:endParaRPr/>
          </a:p>
        </p:txBody>
      </p:sp>
      <p:sp>
        <p:nvSpPr>
          <p:cNvPr id="313" name="Google Shape;313;p5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3.75G - HSPA+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42 Mbps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4" name="Google Shape;31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0750" y="2067300"/>
            <a:ext cx="3024475" cy="307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Medii de transmisie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Cabluri coaxiale/torsadate (UTP)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Impuls electric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Fibra optica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Impuls luminos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150" y="1891525"/>
            <a:ext cx="4527600" cy="2535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4G</a:t>
            </a:r>
            <a:endParaRPr/>
          </a:p>
        </p:txBody>
      </p:sp>
      <p:sp>
        <p:nvSpPr>
          <p:cNvPr id="320" name="Google Shape;320;p5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2010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LTE (Long Term Evolution)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60-100 Mbps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Mobile multimedia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Consumul bateriei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Hardware mai complex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Servicii mai scumpe</a:t>
            </a:r>
            <a:endParaRPr/>
          </a:p>
        </p:txBody>
      </p:sp>
      <p:pic>
        <p:nvPicPr>
          <p:cNvPr id="321" name="Google Shape;3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8250" y="1277525"/>
            <a:ext cx="3714076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1255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4100"/>
            <a:ext cx="9144000" cy="38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69950"/>
            <a:ext cx="9144000" cy="387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45" name="Google Shape;34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3500"/>
            <a:ext cx="9144000" cy="3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57" name="Google Shape;35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pic>
        <p:nvPicPr>
          <p:cNvPr id="363" name="Google Shape;36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6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sp>
        <p:nvSpPr>
          <p:cNvPr id="369" name="Google Shape;369;p60"/>
          <p:cNvSpPr txBox="1"/>
          <p:nvPr/>
        </p:nvSpPr>
        <p:spPr>
          <a:xfrm>
            <a:off x="587225" y="1584800"/>
            <a:ext cx="50445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UE - User Equipment - dispozitivul mobil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eNB - base tower-ul la care e conectat dispozitivul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MME (Mobility Management Equipment)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Gestioneaza mai multe eNB-uri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Autentifica utilizatorul prin HSS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HSS (Home Subscriber Server)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Baza de date pentru autentificare si autorizare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SGW (Serving Gateway) si PGW (Packet Data Network Gateway)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Asigura legatura cu retelele 3G/2G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Ruteaza traficul de date in Internet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PCRF - taxare, politici de acces, roaming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0" name="Google Shape;37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8950" y="1641400"/>
            <a:ext cx="3207475" cy="251880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60"/>
          <p:cNvSpPr txBox="1"/>
          <p:nvPr/>
        </p:nvSpPr>
        <p:spPr>
          <a:xfrm>
            <a:off x="6727229" y="4240750"/>
            <a:ext cx="1290900" cy="5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Base Tower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generala in telecom (4G)</a:t>
            </a:r>
            <a:endParaRPr/>
          </a:p>
        </p:txBody>
      </p:sp>
      <p:sp>
        <p:nvSpPr>
          <p:cNvPr id="377" name="Google Shape;377;p61"/>
          <p:cNvSpPr txBox="1"/>
          <p:nvPr/>
        </p:nvSpPr>
        <p:spPr>
          <a:xfrm>
            <a:off x="587225" y="1584800"/>
            <a:ext cx="6600900" cy="33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Control plane vs data plane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Control plane - date de control, de management al sesiunilor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Data plane - date utile pentru utilizator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Protocol separat de comunicare intre oricare 2 componente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Signaling protocols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8" name="Google Shape;37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225" y="2801675"/>
            <a:ext cx="6672651" cy="222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Medii de transmisie</a:t>
            </a:r>
            <a:endParaRPr/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Cabluri coaxiale/torsadate (UTP)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Impuls electric	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Fibra optica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Impuls luminos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Unde electromagnetice</a:t>
            </a:r>
            <a:endParaRPr/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625" y="1505700"/>
            <a:ext cx="4527600" cy="3203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Apel telefonic</a:t>
            </a:r>
            <a:endParaRPr/>
          </a:p>
        </p:txBody>
      </p:sp>
      <p:sp>
        <p:nvSpPr>
          <p:cNvPr id="384" name="Google Shape;384;p62"/>
          <p:cNvSpPr txBox="1"/>
          <p:nvPr/>
        </p:nvSpPr>
        <p:spPr>
          <a:xfrm>
            <a:off x="788975" y="1699325"/>
            <a:ext cx="5217600" cy="14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MSISDN - Mobile Station International Subscriber Directory Number - numarul vostru de telefon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IMSI - International mobile subscriber identity - SIM-ul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MCC - Mobile Country Code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MNC - Mobile Network Code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MSIN - Mobile Subscription Identification Number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3575" y="3208500"/>
            <a:ext cx="4552950" cy="1876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2"/>
          <p:cNvSpPr txBox="1"/>
          <p:nvPr/>
        </p:nvSpPr>
        <p:spPr>
          <a:xfrm>
            <a:off x="788975" y="3148350"/>
            <a:ext cx="37146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MCC Romania: 226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MNC Vodafone: 01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MNC Orange: 10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Arie de acoperire 2G/3G/4G in Romania</a:t>
            </a:r>
            <a:endParaRPr/>
          </a:p>
        </p:txBody>
      </p:sp>
      <p:sp>
        <p:nvSpPr>
          <p:cNvPr id="392" name="Google Shape;392;p63"/>
          <p:cNvSpPr txBox="1"/>
          <p:nvPr/>
        </p:nvSpPr>
        <p:spPr>
          <a:xfrm>
            <a:off x="622600" y="1931475"/>
            <a:ext cx="40752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https://www.aisemnal.ro/home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 sz="11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https://opencellid.org/#zoom=17&amp;lat=44.435587&amp;lon=26.04819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7" name="Google Shape;39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" y="0"/>
            <a:ext cx="9144000" cy="52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5G NR (New Radio)</a:t>
            </a:r>
            <a:endParaRPr/>
          </a:p>
        </p:txBody>
      </p:sp>
      <p:pic>
        <p:nvPicPr>
          <p:cNvPr id="403" name="Google Shape;40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66"/>
          <p:cNvSpPr txBox="1"/>
          <p:nvPr/>
        </p:nvSpPr>
        <p:spPr>
          <a:xfrm>
            <a:off x="566000" y="1528200"/>
            <a:ext cx="59853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cities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Monitorizarea congestiei in trafic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Senzori parcare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Management inteligent al deseurilor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Fabrici inteligente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Roboti in productie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Drone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Comunicare C2C (car to car) in zone cu hazarde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67"/>
          <p:cNvSpPr txBox="1"/>
          <p:nvPr/>
        </p:nvSpPr>
        <p:spPr>
          <a:xfrm>
            <a:off x="566000" y="1528200"/>
            <a:ext cx="59853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cities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6" name="Google Shape;41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3675" y="1893350"/>
            <a:ext cx="7416648" cy="300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68"/>
          <p:cNvSpPr txBox="1"/>
          <p:nvPr/>
        </p:nvSpPr>
        <p:spPr>
          <a:xfrm>
            <a:off x="566000" y="1528200"/>
            <a:ext cx="57057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Vehicule autonome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Sistem de management si monitorizare a drumurilor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Mai putin timp petrecut in trafic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Productivitate mai mare -&gt; PIB mai mare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Reducerea emisiilor de CO2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Comunicare C2C (car to car)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Connected cars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Colectare informatii de la senzori in real-time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Augmented reality navigation system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Un prim experiment realizat de cei de la Nokia si Softbank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Intersectii cu vizibilitate slaba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3" name="Google Shape;42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2425" y="1297800"/>
            <a:ext cx="2975801" cy="190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2425" y="3273450"/>
            <a:ext cx="2975800" cy="18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9"/>
          <p:cNvSpPr txBox="1"/>
          <p:nvPr/>
        </p:nvSpPr>
        <p:spPr>
          <a:xfrm>
            <a:off x="566000" y="1528200"/>
            <a:ext cx="5985300" cy="25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Vehicule autonome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Livrarea de produse medicale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Huawei, NBTC (firma de telecom din Thailanda)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Covid-19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Risc pentru soferii de autobuz si muncitorii de pe “front”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Problema sociala, economica si politica de viitor pentru soferi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Entertainement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1" name="Google Shape;43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900" y="3296925"/>
            <a:ext cx="3890800" cy="181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7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70"/>
          <p:cNvSpPr txBox="1"/>
          <p:nvPr/>
        </p:nvSpPr>
        <p:spPr>
          <a:xfrm>
            <a:off x="566000" y="1528200"/>
            <a:ext cx="5553900" cy="31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 experienta de vizualizare mai buna la evenimente sportive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Un meci din Bundesliga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43k spectatori - 500GB de date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Data insights in real-time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Statistici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Cat de repede alearga jucatorul X acuma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AR (Augmented reality)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Managementul multimilor la evenimente sportive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Verizon/Cisco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Timp estimativ de asteptare la porti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Social distancing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38" name="Google Shape;4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5223" y="1972775"/>
            <a:ext cx="3630650" cy="252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71"/>
          <p:cNvSpPr txBox="1"/>
          <p:nvPr/>
        </p:nvSpPr>
        <p:spPr>
          <a:xfrm>
            <a:off x="566000" y="1528200"/>
            <a:ext cx="2178300" cy="5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Drone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5" name="Google Shape;445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4849" y="1890250"/>
            <a:ext cx="5304524" cy="309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Tehnologii wireless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Infrarosu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Bluetooth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WiFi (802.11)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NFC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Telecom technologies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2G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3G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4G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5G</a:t>
            </a:r>
            <a:endParaRPr/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525" y="1294750"/>
            <a:ext cx="1379924" cy="115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94000" y="1294750"/>
            <a:ext cx="1432399" cy="1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5675" y="1294750"/>
            <a:ext cx="1783200" cy="11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90225" y="2618075"/>
            <a:ext cx="2384575" cy="2390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74800" y="2864188"/>
            <a:ext cx="3209475" cy="1805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72"/>
          <p:cNvSpPr txBox="1"/>
          <p:nvPr/>
        </p:nvSpPr>
        <p:spPr>
          <a:xfrm>
            <a:off x="566000" y="1528200"/>
            <a:ext cx="6013800" cy="12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Immersive entertainement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Holograme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Augmented reality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5G is great for keeping you connected in busy places. So, we put it to the test, by treating unsuspecting commuters to the world's first 5G powered AR performance with Bastille. &#10;&#10;Watch our 360 video to see what happened on the day. &#10;&#10;This is EE, and no other network gives you 5G in more places. Available now: ee.co.uk/5G&#10;&#10;Subscribe: &#10;Twitter: http://twitter.com/ee&#10;Facebook: http://facebook.com/ee &#10;Instagram: https://www.instagram.com/ee/&#10;Website: http://ee.co.uk&#10;24/7 help: https://community.ee.co.uk/&#10;We’re EE, the UK's no.1 network for seven years running according to RootMetrics®.&#10;&#10;Subscribe: &#10;Twitter: http://twitter.com/ee&#10;Facebook: http://facebook.com/ee &#10;Instagram: https://www.instagram.com/ee/&#10;Website: http://ee.co.uk&#10;24/7 help: https://community.ee.co.uk/" id="452" name="Google Shape;452;p72" title="EE | Relive the world’s first 5G powered AR performance on 360 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3075" y="2328750"/>
            <a:ext cx="3420475" cy="256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73"/>
          <p:cNvSpPr txBox="1"/>
          <p:nvPr/>
        </p:nvSpPr>
        <p:spPr>
          <a:xfrm>
            <a:off x="566000" y="1528200"/>
            <a:ext cx="60138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Fabrici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Eficientizarea pipeline-urilor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Diminuarea latentei la 1 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factory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Revolutia industriala 4.0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The great reset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Agricultura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farms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Senzori - fertilizare, irigatii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Precision/Smart farming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Tratarea individuala cu precizie a diferitelor culturi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Connected cars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We’re helping alert farmers when a calf is on its way. Find out how: https://www.vodafone.co.uk/business/why-vodafone/case-studies/iot-and-moocall" id="459" name="Google Shape;459;p73" title="Mooca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5075" y="2960850"/>
            <a:ext cx="2259400" cy="169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74"/>
          <p:cNvSpPr txBox="1"/>
          <p:nvPr/>
        </p:nvSpPr>
        <p:spPr>
          <a:xfrm>
            <a:off x="566000" y="1528200"/>
            <a:ext cx="6013800" cy="30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Sistemul medical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Diagnostic remote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Colaborare remote pentru operatii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Sistem de asistenta pentru operatii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Telefonica + spital din Malaga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Asistent AI pentru persoanele cu dizabilitati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ambulances (Samsung + NHS)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6" name="Google Shape;46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275" y="1862200"/>
            <a:ext cx="3625726" cy="213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75"/>
          <p:cNvSpPr txBox="1"/>
          <p:nvPr/>
        </p:nvSpPr>
        <p:spPr>
          <a:xfrm>
            <a:off x="566000" y="1528200"/>
            <a:ext cx="5985300" cy="345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Calamitati/dezastre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Roboti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Misiuni de salvare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Locuri greu accesibile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■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Medici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3050" y="1528200"/>
            <a:ext cx="2288539" cy="3268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9" name="Google Shape;47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225" y="1299775"/>
            <a:ext cx="4952100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7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Ce isi propune 5G?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5" name="Google Shape;485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9675" y="1292200"/>
            <a:ext cx="6596938" cy="37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7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Tranzitia de la 4G catre 5G</a:t>
            </a:r>
            <a:endParaRPr/>
          </a:p>
        </p:txBody>
      </p:sp>
      <p:sp>
        <p:nvSpPr>
          <p:cNvPr id="491" name="Google Shape;491;p78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Minusuri EPC (4G)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Multitudine de protocoale diferite intre componente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API-uri closed-source, proprietare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Management complex al sesiunilor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Arhitectura inflexibila in privinta alocarii/selectarii de GW-uri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Complexitate DNS</a:t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Tranzitia de la 4G catre 5G</a:t>
            </a:r>
            <a:endParaRPr/>
          </a:p>
        </p:txBody>
      </p:sp>
      <p:sp>
        <p:nvSpPr>
          <p:cNvPr id="497" name="Google Shape;497;p79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Minusuri EPC (4G)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Multitudine de protocoale diferite intre componente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API-uri closed-source, proprietare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Management complex al sesiunilor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Arhitectura inflexibila in privinta alocarii/selectarii de GW-uri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Complexitate DNS</a:t>
            </a:r>
            <a:endParaRPr/>
          </a:p>
        </p:txBody>
      </p:sp>
      <p:sp>
        <p:nvSpPr>
          <p:cNvPr id="498" name="Google Shape;498;p79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Schimbari in 5G</a:t>
            </a:r>
            <a:endParaRPr b="1"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HTTP 2.0 cu JSON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Introducere functii de networking (concept NFV)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Open API pentru toate functiile de networking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 entitate centralizata pentru managementul sesiunilor (SMF)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O entitate separata pentru stocare de informatii precum selectarea de GW-uri sau DNS records (NRF)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Separare control plane si data plane (concept SDN)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 2.0</a:t>
            </a:r>
            <a:endParaRPr/>
          </a:p>
        </p:txBody>
      </p:sp>
      <p:sp>
        <p:nvSpPr>
          <p:cNvPr id="504" name="Google Shape;504;p80"/>
          <p:cNvSpPr txBox="1"/>
          <p:nvPr>
            <p:ph idx="1" type="body"/>
          </p:nvPr>
        </p:nvSpPr>
        <p:spPr>
          <a:xfrm>
            <a:off x="311700" y="1505700"/>
            <a:ext cx="54690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Backwards-compatible cu HTTP 1.1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Suport pentru aplicatii multi-stream peste TCP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 push preemptiv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Latenta redusa, throughput mai mare comparativ cu HTTP 1.1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Protocol agreat de industria 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Protocol open-source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Tranzitia de la 4G catre 5G</a:t>
            </a:r>
            <a:endParaRPr/>
          </a:p>
        </p:txBody>
      </p:sp>
      <p:pic>
        <p:nvPicPr>
          <p:cNvPr id="510" name="Google Shape;510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2075"/>
            <a:ext cx="9143999" cy="386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Spectrul de frecvente</a:t>
            </a:r>
            <a:endParaRPr/>
          </a:p>
        </p:txBody>
      </p:sp>
      <p:pic>
        <p:nvPicPr>
          <p:cNvPr id="108" name="Google Shape;10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775" y="1292350"/>
            <a:ext cx="4869656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16" name="Google Shape;5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86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sp>
        <p:nvSpPr>
          <p:cNvPr id="522" name="Google Shape;522;p83"/>
          <p:cNvSpPr txBox="1"/>
          <p:nvPr/>
        </p:nvSpPr>
        <p:spPr>
          <a:xfrm>
            <a:off x="410350" y="1478675"/>
            <a:ext cx="7223400" cy="21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Arhitectura bazata pe servicii decuplate/independente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SRP - Single Responsibility Principle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Infrastructura mai scalabila decat in LTE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Decuplare user/data plane de control plane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Serviciile ofera un endpoint/o interfata de comunicare prin HTTP 2.0 cu JSON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28" name="Google Shape;52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 txBox="1"/>
          <p:nvPr/>
        </p:nvSpPr>
        <p:spPr>
          <a:xfrm>
            <a:off x="382075" y="447520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gNB - new generation Node B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35" name="Google Shape;535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85"/>
          <p:cNvSpPr txBox="1"/>
          <p:nvPr/>
        </p:nvSpPr>
        <p:spPr>
          <a:xfrm>
            <a:off x="382075" y="4475200"/>
            <a:ext cx="6544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UPF - combina functiile de user plane de la SGW si PGW din LTE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42" name="Google Shape;54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86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 (Session Management Function)- combina functiile de control plane de la MME, SGW si PGW din LTE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8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49" name="Google Shape;549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0" name="Google Shape;550;p87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PC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 (Policy Charging Function)- echivalentul PCRF din LTE (politici de acces)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56" name="Google Shape;55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88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UDM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(User Data Management)- echivalentul HSS din LTE (baza de date)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63" name="Google Shape;56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64" name="Google Shape;564;p89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AMF &amp; AUSF (Access and Mobility Management) - echivalent cu functia de autentificare a MME din LTE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70" name="Google Shape;57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90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F (Network Repository Function) - un fel de DNS intern pentru servicii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Repository Function</a:t>
            </a:r>
            <a:endParaRPr/>
          </a:p>
        </p:txBody>
      </p:sp>
      <p:pic>
        <p:nvPicPr>
          <p:cNvPr id="577" name="Google Shape;577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675" y="1269950"/>
            <a:ext cx="725805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Spectrul de frecvente</a:t>
            </a:r>
            <a:endParaRPr/>
          </a:p>
        </p:txBody>
      </p:sp>
      <p:sp>
        <p:nvSpPr>
          <p:cNvPr id="114" name="Google Shape;114;p20"/>
          <p:cNvSpPr txBox="1"/>
          <p:nvPr/>
        </p:nvSpPr>
        <p:spPr>
          <a:xfrm>
            <a:off x="608450" y="1591875"/>
            <a:ext cx="4075200" cy="21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Infrarosu - 300 GHz - 430 THz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Bluetooth - 2.4 GHz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WiFi (802.11) - 2.4/5 GHz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NFC - 13.56 MHz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Telecom technologies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2G - 800 - 1900 MHz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3G - 1.8 - 2.5 GHz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4G - 2 - 8 GHz</a:t>
            </a:r>
            <a:endParaRPr sz="11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</a:pPr>
            <a:r>
              <a:rPr lang="en-GB"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5G - 600 MHz - 6G si 24 - 52 GHz (mmWave)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83" name="Google Shape;58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92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NEF (Network Exposure Function) - expune in mod sigur serviciile catre exterior (clienti, alti operatori)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Arhitectura 5G</a:t>
            </a:r>
            <a:endParaRPr/>
          </a:p>
        </p:txBody>
      </p:sp>
      <p:pic>
        <p:nvPicPr>
          <p:cNvPr id="590" name="Google Shape;590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7025"/>
            <a:ext cx="9144000" cy="304577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3"/>
          <p:cNvSpPr txBox="1"/>
          <p:nvPr/>
        </p:nvSpPr>
        <p:spPr>
          <a:xfrm>
            <a:off x="382075" y="4475200"/>
            <a:ext cx="86526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NSSF (Network Slice Selection Function)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Slice Selection Function</a:t>
            </a:r>
            <a:endParaRPr/>
          </a:p>
        </p:txBody>
      </p:sp>
      <p:pic>
        <p:nvPicPr>
          <p:cNvPr id="597" name="Google Shape;597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6050" y="1315950"/>
            <a:ext cx="4995701" cy="38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9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Slice Selection Function</a:t>
            </a:r>
            <a:endParaRPr/>
          </a:p>
        </p:txBody>
      </p:sp>
      <p:sp>
        <p:nvSpPr>
          <p:cNvPr id="603" name="Google Shape;603;p95"/>
          <p:cNvSpPr txBox="1"/>
          <p:nvPr/>
        </p:nvSpPr>
        <p:spPr>
          <a:xfrm>
            <a:off x="580150" y="1591875"/>
            <a:ext cx="5964300" cy="17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Network slice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Multiplexarea retelelor virtuale peste o retea fizica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 retea independenta end-to-end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QoS (Quality of Service)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Trafic prioritizat in functie de tip, cerinte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Operatorul aloca un network slice pentru fiecare client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Trebuie sa satisfaca cerintele fiecarui client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Deployment 5G in lume</a:t>
            </a:r>
            <a:endParaRPr/>
          </a:p>
        </p:txBody>
      </p:sp>
      <p:sp>
        <p:nvSpPr>
          <p:cNvPr id="609" name="Google Shape;609;p96"/>
          <p:cNvSpPr txBox="1"/>
          <p:nvPr>
            <p:ph idx="1" type="body"/>
          </p:nvPr>
        </p:nvSpPr>
        <p:spPr>
          <a:xfrm>
            <a:off x="311700" y="1505700"/>
            <a:ext cx="511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https://www.speedtest.net/ookla-5g-map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Rollout progresiv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Deployment peste infrastructura curenta de LTE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RAN (Radio Access Network) de 5G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Core de LTE (EPC)</a:t>
            </a:r>
            <a:endParaRPr/>
          </a:p>
        </p:txBody>
      </p:sp>
      <p:pic>
        <p:nvPicPr>
          <p:cNvPr id="610" name="Google Shape;610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400" y="1605525"/>
            <a:ext cx="3019425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9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Consumul de putere/energie</a:t>
            </a:r>
            <a:endParaRPr/>
          </a:p>
        </p:txBody>
      </p:sp>
      <p:sp>
        <p:nvSpPr>
          <p:cNvPr id="616" name="Google Shape;616;p97"/>
          <p:cNvSpPr txBox="1"/>
          <p:nvPr>
            <p:ph idx="1" type="body"/>
          </p:nvPr>
        </p:nvSpPr>
        <p:spPr>
          <a:xfrm>
            <a:off x="311700" y="1505700"/>
            <a:ext cx="51147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10Gbps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Latenta 1ms (4G 50-60 ms)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 milion de conexiuni per km</a:t>
            </a:r>
            <a:r>
              <a:rPr baseline="30000" lang="en-GB"/>
              <a:t>2</a:t>
            </a:r>
            <a:endParaRPr baseline="30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Consum redus de energie (Watt/bit)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Consum crescut de putere</a:t>
            </a:r>
            <a:endParaRPr/>
          </a:p>
        </p:txBody>
      </p:sp>
      <p:pic>
        <p:nvPicPr>
          <p:cNvPr id="617" name="Google Shape;617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400" y="1347775"/>
            <a:ext cx="5240316" cy="371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9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Consumul de putere/energie</a:t>
            </a:r>
            <a:endParaRPr/>
          </a:p>
        </p:txBody>
      </p:sp>
      <p:pic>
        <p:nvPicPr>
          <p:cNvPr id="623" name="Google Shape;62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075" y="1307675"/>
            <a:ext cx="4075802" cy="371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9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Consumul de putere/energie</a:t>
            </a:r>
            <a:endParaRPr/>
          </a:p>
        </p:txBody>
      </p:sp>
      <p:pic>
        <p:nvPicPr>
          <p:cNvPr id="629" name="Google Shape;629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75" y="1506975"/>
            <a:ext cx="857250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Consumul de putere/energie</a:t>
            </a:r>
            <a:endParaRPr/>
          </a:p>
        </p:txBody>
      </p:sp>
      <p:sp>
        <p:nvSpPr>
          <p:cNvPr id="635" name="Google Shape;635;p100"/>
          <p:cNvSpPr txBox="1"/>
          <p:nvPr/>
        </p:nvSpPr>
        <p:spPr>
          <a:xfrm>
            <a:off x="571975" y="1382175"/>
            <a:ext cx="41754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smart energy scheduling algorithms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Load shifting cand pretul e mai mic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Peak shaving cu baterii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Voltage boosting</a:t>
            </a:r>
            <a:br>
              <a:rPr lang="en-GB">
                <a:latin typeface="Roboto"/>
                <a:ea typeface="Roboto"/>
                <a:cs typeface="Roboto"/>
                <a:sym typeface="Roboto"/>
              </a:rPr>
            </a:br>
            <a:r>
              <a:rPr lang="en-GB">
                <a:latin typeface="Roboto"/>
                <a:ea typeface="Roboto"/>
                <a:cs typeface="Roboto"/>
                <a:sym typeface="Roboto"/>
              </a:rPr>
              <a:t>Sleep state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725" y="2491275"/>
            <a:ext cx="6296474" cy="229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Consumul de putere/energie</a:t>
            </a:r>
            <a:endParaRPr/>
          </a:p>
        </p:txBody>
      </p:sp>
      <p:sp>
        <p:nvSpPr>
          <p:cNvPr id="642" name="Google Shape;642;p101"/>
          <p:cNvSpPr txBox="1"/>
          <p:nvPr/>
        </p:nvSpPr>
        <p:spPr>
          <a:xfrm>
            <a:off x="571975" y="1382175"/>
            <a:ext cx="7033500" cy="31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Efectul termic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Statiile de baza, precum si dispozitivele end-userilor se incalzesc destul de tare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mmWave -&gt; mai multe dispozitive intr-o celula care cauta in mod constant sa fie conectate -&gt; consum excesiv de baterie -&gt; supraincalzire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mmWave -&gt; foarte sensibil la interferente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Supraincalzire -&gt; compromiterea duratei de viata a circuitelor/componentelor si la reducerea calitatii semnalului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Conversia DAC si ADC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Amplificatoare de putere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Caracteristici unde electromagnetice</a:t>
            </a:r>
            <a:endParaRPr/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225" y="1512225"/>
            <a:ext cx="249555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1"/>
          <p:cNvSpPr txBox="1"/>
          <p:nvPr/>
        </p:nvSpPr>
        <p:spPr>
          <a:xfrm>
            <a:off x="986225" y="3770375"/>
            <a:ext cx="7433100" cy="70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Frecventa mica -&gt; lungime de unda mare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Frecventa mare -&gt; lungime de unda mica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Network Manufacturers</a:t>
            </a:r>
            <a:endParaRPr/>
          </a:p>
        </p:txBody>
      </p:sp>
      <p:sp>
        <p:nvSpPr>
          <p:cNvPr id="648" name="Google Shape;648;p102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Altiostar (Canada)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Cisco (S.U.A.)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Datang Telecom (China)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Ericsson (Suedia)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Huawei (China)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Nokia (Finlanda)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Qualcomm (S.U.A.)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Samsung (Coreea de Sud)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ZTE (China)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ns3</a:t>
            </a:r>
            <a:endParaRPr/>
          </a:p>
        </p:txBody>
      </p:sp>
      <p:sp>
        <p:nvSpPr>
          <p:cNvPr id="654" name="Google Shape;654;p103"/>
          <p:cNvSpPr txBox="1"/>
          <p:nvPr>
            <p:ph idx="1" type="body"/>
          </p:nvPr>
        </p:nvSpPr>
        <p:spPr>
          <a:xfrm>
            <a:off x="311700" y="1505700"/>
            <a:ext cx="41808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ns3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Simulator de retele de calculatoare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Focus pe retele wireless (WiFi si telecom)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Folosit indeosebi in cercetare si in academii/universitati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Scripting in C++/Python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GB"/>
              <a:t>Master, SRIC anul 1, semestrul 2, ISRM (Infrastructura si Servicii in Retele Mobile) - Dragos Niculescu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https://ocw.cs.pub.ro/courses/isrm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https://apps.nsnam.org/app/nr/</a:t>
            </a:r>
            <a:r>
              <a:rPr lang="en-GB"/>
              <a:t>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https://github.com/telekom/5g-trace-visualizer</a:t>
            </a:r>
            <a:r>
              <a:rPr lang="en-GB"/>
              <a:t> </a:t>
            </a:r>
            <a:endParaRPr/>
          </a:p>
        </p:txBody>
      </p:sp>
      <p:pic>
        <p:nvPicPr>
          <p:cNvPr id="655" name="Google Shape;655;p10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16400" y="1277000"/>
            <a:ext cx="4527600" cy="25894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10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Controverse</a:t>
            </a:r>
            <a:endParaRPr/>
          </a:p>
        </p:txBody>
      </p:sp>
      <p:pic>
        <p:nvPicPr>
          <p:cNvPr id="661" name="Google Shape;66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84100"/>
            <a:ext cx="9144000" cy="38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10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</p:txBody>
      </p:sp>
      <p:sp>
        <p:nvSpPr>
          <p:cNvPr id="667" name="Google Shape;667;p105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10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06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Donald Trump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74" name="Google Shape;674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850" y="1482563"/>
            <a:ext cx="3872676" cy="217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0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07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Donald Trump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 are nevoie de piese/resurse de la S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.U.A.</a:t>
            </a:r>
            <a:r>
              <a:rPr lang="en-GB">
                <a:latin typeface="Roboto"/>
                <a:ea typeface="Roboto"/>
                <a:cs typeface="Roboto"/>
                <a:sym typeface="Roboto"/>
              </a:rPr>
              <a:t> pentru producerea echipamentelor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Echipamentele Huawei sunt foarte folosite in retelele din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1" name="Google Shape;6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850" y="1482563"/>
            <a:ext cx="3872676" cy="217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10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108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Donald Trump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 are nevoie de piese/resurse de la S.U.A. pentru producerea echipamentelor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Echipamentele Huawei sunt foarte folosite in infrastructura de telecom din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8" name="Google Shape;688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6850" y="1482563"/>
            <a:ext cx="3872676" cy="2178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0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9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Donald Trump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 are nevoie de piese/resurse de la S.U.A. pentru producerea echipamentelor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Echipamentele Huawei sunt foarte folosite in retelele din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S.U.A. sustine ca: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are acces la toate datele Huawei / spionaj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95" name="Google Shape;695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400" y="1312400"/>
            <a:ext cx="2371725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1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110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Razboi economic China vs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Nr.1 producator echipamente de telecom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Nr.2 producator dispozitive mobile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Donald Trump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Huawei are nevoie de piese/resurse de la S.U.A. pentru producerea echipamentelor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Echipamentele Huawei sunt foarte folosite in retelele din S.U.A.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S.U.A. sustine ca: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chinez are acces la toate datele Huawei / spionaj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Bresa de securitate nationala, mai ales in cazul unui razboi real cu China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2" name="Google Shape;70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1325" y="1269425"/>
            <a:ext cx="3872676" cy="2179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11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Razboiul chinez-american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111"/>
          <p:cNvSpPr txBox="1"/>
          <p:nvPr/>
        </p:nvSpPr>
        <p:spPr>
          <a:xfrm>
            <a:off x="474025" y="1542350"/>
            <a:ext cx="4492500" cy="31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Guvernul S.U.A. a interzis firmelor americane sa: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Vanda piese/resurse lui Huawei/ZTE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○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Foloseasca echipamente Huawei/ZTE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Australia, Noua Zeelanda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en-GB">
                <a:latin typeface="Roboto"/>
                <a:ea typeface="Roboto"/>
                <a:cs typeface="Roboto"/>
                <a:sym typeface="Roboto"/>
              </a:rPr>
              <a:t>Canada, Marea Britanie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9750" y="1284625"/>
            <a:ext cx="3524250" cy="230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